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8" r:id="rId4"/>
    <p:sldId id="259" r:id="rId5"/>
    <p:sldId id="260" r:id="rId6"/>
    <p:sldId id="261" r:id="rId7"/>
    <p:sldId id="273" r:id="rId8"/>
    <p:sldId id="262" r:id="rId9"/>
    <p:sldId id="263" r:id="rId11"/>
    <p:sldId id="274" r:id="rId12"/>
    <p:sldId id="275" r:id="rId13"/>
    <p:sldId id="276" r:id="rId14"/>
    <p:sldId id="277" r:id="rId15"/>
    <p:sldId id="278" r:id="rId16"/>
    <p:sldId id="279" r:id="rId17"/>
    <p:sldId id="289" r:id="rId18"/>
    <p:sldId id="290" r:id="rId19"/>
    <p:sldId id="291" r:id="rId20"/>
    <p:sldId id="292" r:id="rId21"/>
    <p:sldId id="280" r:id="rId22"/>
    <p:sldId id="281" r:id="rId23"/>
    <p:sldId id="282" r:id="rId24"/>
    <p:sldId id="308" r:id="rId25"/>
    <p:sldId id="283" r:id="rId26"/>
    <p:sldId id="288" r:id="rId27"/>
    <p:sldId id="264" r:id="rId28"/>
    <p:sldId id="284" r:id="rId29"/>
    <p:sldId id="285" r:id="rId30"/>
    <p:sldId id="286" r:id="rId31"/>
    <p:sldId id="287" r:id="rId32"/>
    <p:sldId id="293" r:id="rId33"/>
    <p:sldId id="294" r:id="rId34"/>
    <p:sldId id="295" r:id="rId35"/>
    <p:sldId id="296" r:id="rId36"/>
    <p:sldId id="297" r:id="rId37"/>
  </p:sldIdLst>
  <p:sldSz cx="12192000" cy="68580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89.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0" name=""/>
        <p:cNvGrpSpPr/>
        <p:nvPr/>
      </p:nvGrpSpPr>
      <p:grpSpPr>
        <a:xfrm>
          <a:off x="0" y="0"/>
          <a:ext cx="0" cy="0"/>
          <a:chOff x="0" y="0"/>
          <a:chExt cx="0" cy="0"/>
        </a:xfrm>
      </p:grpSpPr>
      <p:sp>
        <p:nvSpPr>
          <p:cNvPr id="104869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69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69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69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0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0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65" name="幻灯片图像占位符 1"/>
          <p:cNvSpPr/>
          <p:nvPr>
            <p:ph type="sldImg" idx="2"/>
          </p:nvPr>
        </p:nvSpPr>
        <p:spPr/>
      </p:sp>
      <p:sp>
        <p:nvSpPr>
          <p:cNvPr id="1048666"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p:sp>
        <p:nvSpPr>
          <p:cNvPr id="1048665" name="幻灯片图像占位符 1"/>
          <p:cNvSpPr/>
          <p:nvPr>
            <p:ph type="sldImg" idx="2"/>
          </p:nvPr>
        </p:nvSpPr>
        <p:spPr/>
      </p:sp>
      <p:sp>
        <p:nvSpPr>
          <p:cNvPr id="1048666"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6" name=""/>
        <p:cNvGrpSpPr/>
        <p:nvPr/>
      </p:nvGrpSpPr>
      <p:grpSpPr/>
      <p:sp>
        <p:nvSpPr>
          <p:cNvPr id="1048675" name="幻灯片图像占位符 1"/>
          <p:cNvSpPr/>
          <p:nvPr>
            <p:ph type="sldImg" idx="2"/>
          </p:nvPr>
        </p:nvSpPr>
        <p:spPr/>
      </p:sp>
      <p:sp>
        <p:nvSpPr>
          <p:cNvPr id="1048676"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系统架构设计: 1、可解耦部署，不同组件分别部署在不同的ECS上。2、可集群部署若不能集群部署，有应急方案，如: 云服务器备份CSBS、应急环境。 3、可分层部署比如: 可分成web层、游戏业务层、数据库层，并通过不同的子网做安全管控等。4、可结合弹性伸缩AS服务自动调整弹性计算资源应对业务压力变化。</a:t>
            </a:r>
            <a:endParaRPr lang="zh-CN" altLang="en-US"/>
          </a:p>
          <a:p>
            <a:r>
              <a:rPr lang="zh-CN" altLang="en-US"/>
              <a:t>ECS: 数据备份:1)开启数据盘备份: 可对ECS云服务器的多块云硬盘进行一致性数据备份( CSBS服务 )，或单EVS卷的数据快照或备份 ( VBS服务 )。2)创建系统盘备份: 使用IMS服务创建ECS云服务器的私有镜像，或使用VBS服务对系统盘进行备份。3)开启ECS自动恢复能力,当物理服务器损坏时以冷迁移方式重启ECS实例。反亲和性: 通过云服务器组实现应用ECS集群反亲和性</a:t>
            </a:r>
            <a:endParaRPr lang="zh-CN" altLang="en-US"/>
          </a:p>
          <a:p>
            <a:r>
              <a:rPr lang="zh-CN" altLang="en-US"/>
              <a:t>RDS: 至少采用主备or集群部署模式。开启自动备份策略</a:t>
            </a:r>
            <a:endParaRPr lang="zh-CN" altLang="en-US"/>
          </a:p>
          <a:p>
            <a:r>
              <a:rPr lang="zh-CN" altLang="en-US"/>
              <a:t>DCs: 至少采用主备or集群部署模式。只有“主备”Redis/Memcached实例支持数据备份与恢复功能，针对主备实例可以根据需要配置定时备份策略。</a:t>
            </a:r>
            <a:endParaRPr lang="zh-CN" altLang="en-US"/>
          </a:p>
          <a:p>
            <a:r>
              <a:rPr lang="zh-CN" altLang="en-US"/>
              <a:t>EVS: 设置云硬盘备份，备份周期建议至少一天一次</a:t>
            </a:r>
            <a:endParaRPr lang="zh-CN" altLang="en-US"/>
          </a:p>
          <a:p>
            <a:r>
              <a:rPr lang="zh-CN" altLang="en-US"/>
              <a:t>ELB: 在负载均衡器ELB后运行多个ECS 实例可以提供系统的可用性和可伸缩性。在负载均衡器ELB上对后端开启健康检查。</a:t>
            </a:r>
            <a:endParaRPr lang="zh-CN" altLang="en-US"/>
          </a:p>
          <a:p>
            <a:r>
              <a:rPr lang="zh-CN" altLang="en-US"/>
              <a:t>AS: 通过弹性伸缩AS保证web服务器和应用服务器节点故障自愈和自适应业务负荷。</a:t>
            </a:r>
            <a:endParaRPr lang="zh-CN" altLang="en-US"/>
          </a:p>
          <a:p>
            <a:r>
              <a:rPr lang="zh-CN" altLang="en-US"/>
              <a:t>VPN: (1)1条专线主+VPN备的方式: 正常情况下流量走专线线路，专线故障时通过手动方式切换到VPN，并且华为云和客户侧同时调整配置。(2)VPN主+VPN备的方式: 云上申请1条VPN，申请两个运营商的IP，正常情况下使用运营商A的IP对接运营商A故障时手动切换，使用运营商B的IP建立VPN。建议客户购买电信、联通、移动 3家运营商中的2个运营商的IP接入。(3)购买双AZ的VPN线路，可以在AZ间进行VPN线路切换( 规划中)。</a:t>
            </a:r>
            <a:endParaRPr lang="zh-CN" altLang="en-US"/>
          </a:p>
          <a:p>
            <a:r>
              <a:rPr lang="zh-CN" altLang="en-US"/>
              <a:t>专线:方案1:向2家运营商申请两条专线，通过动态路由或者静态路由加探测的部署方式，在一条专线中断的情况下可将业务自动切换到另一条专线上。实施时接到华为云Region至少选取2个不同的AZ作为接入点。方案2: 申请一条专线和一条虚拟专用网络 VPN服务，业务优先走专线线路，在专线出现故障后，客户在console上修改VPN服务配置，将业务切换到VPN线路上。</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多AZ部署是指的一个region内多个AZ下的高可用部署设计</a:t>
            </a:r>
            <a:endParaRPr lang="zh-CN" altLang="en-US"/>
          </a:p>
          <a:p>
            <a:r>
              <a:rPr lang="zh-CN" altLang="en-US"/>
              <a:t>在多AZ部署，除了考虑单AZ高可用的设计外，还需要考虑</a:t>
            </a:r>
            <a:endParaRPr lang="zh-CN" altLang="en-US"/>
          </a:p>
          <a:p>
            <a:r>
              <a:rPr lang="en-US" altLang="zh-CN"/>
              <a:t>1.</a:t>
            </a:r>
            <a:r>
              <a:rPr lang="zh-CN" altLang="en-US"/>
              <a:t>高可用的业务模块分布在多个不同的AZ</a:t>
            </a:r>
            <a:endParaRPr lang="zh-CN" altLang="en-US"/>
          </a:p>
          <a:p>
            <a:r>
              <a:rPr lang="en-US" altLang="zh-CN"/>
              <a:t>2.</a:t>
            </a:r>
            <a:r>
              <a:rPr lang="zh-CN" altLang="en-US"/>
              <a:t>跨AZ双活系统，两AZ中业务负荷分摊 、互备</a:t>
            </a:r>
            <a:endParaRPr lang="zh-CN" altLang="en-US"/>
          </a:p>
          <a:p>
            <a:r>
              <a:rPr lang="zh-CN" altLang="en-US"/>
              <a:t>业务模块</a:t>
            </a:r>
            <a:endParaRPr lang="zh-CN" altLang="en-US"/>
          </a:p>
          <a:p>
            <a:r>
              <a:rPr lang="en-US" altLang="zh-CN"/>
              <a:t>1.</a:t>
            </a:r>
            <a:r>
              <a:rPr lang="zh-CN" altLang="en-US"/>
              <a:t>可集群部署的业务，资源分别部署到多个AZ内，并通过ELB实现多AZ的负载均衡。</a:t>
            </a:r>
            <a:endParaRPr lang="zh-CN" altLang="en-US"/>
          </a:p>
          <a:p>
            <a:r>
              <a:rPr lang="zh-CN" altLang="en-US"/>
              <a:t>使用ECS云服务高可用</a:t>
            </a:r>
            <a:endParaRPr lang="zh-CN" altLang="en-US"/>
          </a:p>
          <a:p>
            <a:r>
              <a:rPr lang="en-US" altLang="zh-CN"/>
              <a:t>1.</a:t>
            </a:r>
            <a:r>
              <a:rPr lang="zh-CN" altLang="en-US"/>
              <a:t>单点的ECS，可通过存储容灾服务SDRS实现RPO=0的虚拟机级容灾保护</a:t>
            </a:r>
            <a:endParaRPr lang="zh-CN" altLang="en-US"/>
          </a:p>
          <a:p>
            <a:r>
              <a:rPr lang="zh-CN" altLang="en-US"/>
              <a:t>使用RDSDCS云服务高可用</a:t>
            </a:r>
            <a:endParaRPr lang="zh-CN" altLang="en-US"/>
          </a:p>
          <a:p>
            <a:r>
              <a:rPr lang="en-US" altLang="zh-CN"/>
              <a:t>1.</a:t>
            </a:r>
            <a:r>
              <a:rPr lang="zh-CN" altLang="en-US"/>
              <a:t>主备节点分别双AZ部署</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两地三中心的高可用性设计指的是</a:t>
            </a:r>
            <a:endParaRPr lang="zh-CN" altLang="en-US"/>
          </a:p>
          <a:p>
            <a:r>
              <a:rPr lang="zh-CN" altLang="en-US"/>
              <a:t>生产Region内跨AZ双活，跨 Region异地容灾。</a:t>
            </a:r>
            <a:endParaRPr lang="zh-CN" altLang="en-US"/>
          </a:p>
          <a:p>
            <a:r>
              <a:rPr lang="zh-CN" altLang="en-US"/>
              <a:t>客户端通过DNS跨RIGON切换流量 ;AZ间的切换客户端不感知</a:t>
            </a:r>
            <a:endParaRPr lang="zh-CN" altLang="en-US"/>
          </a:p>
          <a:p>
            <a:r>
              <a:rPr lang="zh-CN" altLang="en-US"/>
              <a:t>生产环境的高可用设计要点，参考单AZ+双AZ的设计要点</a:t>
            </a:r>
            <a:endParaRPr lang="zh-CN" altLang="en-US"/>
          </a:p>
          <a:p>
            <a:r>
              <a:rPr lang="zh-CN" altLang="en-US"/>
              <a:t>容灾的核心要点，解决: 接入层、应用层、数据层、数据的容灾恢复方案</a:t>
            </a:r>
            <a:endParaRPr lang="zh-CN" altLang="en-US"/>
          </a:p>
          <a:p>
            <a:r>
              <a:rPr lang="zh-CN" altLang="en-US"/>
              <a:t>接入层:</a:t>
            </a:r>
            <a:endParaRPr lang="zh-CN" altLang="en-US"/>
          </a:p>
          <a:p>
            <a:r>
              <a:rPr lang="zh-CN" altLang="en-US"/>
              <a:t> 通过DNS切换实现灾难时业务流流向灾备Region;</a:t>
            </a:r>
            <a:endParaRPr lang="zh-CN" altLang="en-US"/>
          </a:p>
          <a:p>
            <a:r>
              <a:rPr lang="zh-CN" altLang="en-US"/>
              <a:t>应用层:</a:t>
            </a:r>
            <a:endParaRPr lang="zh-CN" altLang="en-US"/>
          </a:p>
          <a:p>
            <a:r>
              <a:rPr lang="zh-CN" altLang="en-US"/>
              <a:t>提前在灾备Region部署一定规格的计算服务资源，如: CCE、ECS:</a:t>
            </a:r>
            <a:endParaRPr lang="zh-CN" altLang="en-US"/>
          </a:p>
          <a:p>
            <a:r>
              <a:rPr lang="zh-CN" altLang="en-US"/>
              <a:t>数据层:</a:t>
            </a:r>
            <a:endParaRPr lang="zh-CN" altLang="en-US"/>
          </a:p>
          <a:p>
            <a:r>
              <a:rPr lang="zh-CN" altLang="en-US"/>
              <a:t>提前在灾备Region部署相应规格的数据库服务资源，如: DDM、RDS、Redis等</a:t>
            </a:r>
            <a:endParaRPr lang="zh-CN" altLang="en-US"/>
          </a:p>
          <a:p>
            <a:r>
              <a:rPr lang="zh-CN" altLang="en-US"/>
              <a:t>业务数据容灾:</a:t>
            </a:r>
            <a:endParaRPr lang="zh-CN" altLang="en-US"/>
          </a:p>
          <a:p>
            <a:r>
              <a:rPr lang="zh-CN" altLang="en-US"/>
              <a:t>RDS数据可通过华为云的DRS实现跨Region容灾，也可以通过OBS的远程复制技术。</a:t>
            </a:r>
            <a:endParaRPr lang="zh-CN" altLang="en-US"/>
          </a:p>
          <a:p>
            <a:r>
              <a:rPr lang="zh-CN" altLang="en-US"/>
              <a:t>DDS等数据库持久化数据无法通过自身服务来容灾，与主站点OBS承载的生产数据通过OBS跨Region复制技术(CRR)实现容灾</a:t>
            </a:r>
            <a:endParaRPr lang="zh-CN" altLang="en-US"/>
          </a:p>
          <a:p>
            <a:r>
              <a:rPr lang="zh-CN" altLang="en-US"/>
              <a:t>灾难时，通过OBS里的备份数据恢复业务</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4"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7.png"/><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7.png"/><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7.png"/><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7.png"/><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7.png"/><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7.png"/><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7.png"/><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7.png"/><Relationship Id="rId1" Type="http://schemas.openxmlformats.org/officeDocument/2006/relationships/tags" Target="../tags/tag5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7.png"/><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7.png"/><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7.png"/><Relationship Id="rId1" Type="http://schemas.openxmlformats.org/officeDocument/2006/relationships/tags" Target="../tags/tag6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7.png"/><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image" Target="../media/image7.png"/><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7.png"/><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tags" Target="../tags/tag79.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tags" Target="../tags/tag80.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tags" Target="../tags/tag81.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tags" Target="../tags/tag8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tags" Target="../tags/tag83.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3.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tags" Target="../tags/tag84.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tags" Target="../tags/tag85.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tags" Target="../tags/tag86.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png"/><Relationship Id="rId2" Type="http://schemas.openxmlformats.org/officeDocument/2006/relationships/tags" Target="../tags/tag87.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88.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7.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tags" Target="../tags/tag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7.png"/><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7.pn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7.pn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5" name=""/>
        <p:cNvGrpSpPr/>
        <p:nvPr/>
      </p:nvGrpSpPr>
      <p:grpSpPr>
        <a:xfrm>
          <a:off x="0" y="0"/>
          <a:ext cx="0" cy="0"/>
          <a:chOff x="0" y="0"/>
          <a:chExt cx="0" cy="0"/>
        </a:xfrm>
      </p:grpSpPr>
      <p:pic>
        <p:nvPicPr>
          <p:cNvPr id="2097152" name="picture 1"/>
          <p:cNvPicPr>
            <a:picLocks noChangeAspect="1"/>
          </p:cNvPicPr>
          <p:nvPr/>
        </p:nvPicPr>
        <p:blipFill>
          <a:blip r:embed="rId1"/>
          <a:stretch>
            <a:fillRect/>
          </a:stretch>
        </p:blipFill>
        <p:spPr>
          <a:xfrm rot="21600000">
            <a:off x="0" y="0"/>
            <a:ext cx="12192000" cy="6858000"/>
          </a:xfrm>
          <a:prstGeom prst="rect">
            <a:avLst/>
          </a:prstGeom>
        </p:spPr>
      </p:pic>
      <p:sp>
        <p:nvSpPr>
          <p:cNvPr id="1048576" name="textbox 2"/>
          <p:cNvSpPr/>
          <p:nvPr/>
        </p:nvSpPr>
        <p:spPr>
          <a:xfrm>
            <a:off x="432435" y="3504565"/>
            <a:ext cx="8538845" cy="1070610"/>
          </a:xfrm>
          <a:prstGeom prst="rect">
            <a:avLst/>
          </a:prstGeom>
        </p:spPr>
        <p:txBody>
          <a:bodyPr vert="horz" wrap="square" lIns="0" tIns="0" rIns="0" bIns="0"/>
          <a:p>
            <a:pPr algn="l" rtl="0" eaLnBrk="0">
              <a:lnSpc>
                <a:spcPct val="80000"/>
              </a:lnSpc>
            </a:pPr>
            <a:endParaRPr lang="en-US" altLang="en-US" sz="100" dirty="0"/>
          </a:p>
          <a:p>
            <a:pPr marL="12700" algn="l" rtl="0" eaLnBrk="0">
              <a:lnSpc>
                <a:spcPct val="90000"/>
              </a:lnSpc>
            </a:pPr>
            <a:r>
              <a:rPr lang="en-US" alt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zh-CN"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音视频通讯专家</a:t>
            </a:r>
            <a:endParaRPr lang="zh-CN"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r>
              <a:rPr lang="zh-CN"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lang="en-US" altLang="zh-CN"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云管理</a:t>
            </a:r>
            <a:r>
              <a:rPr lang="en-US"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集成</a:t>
            </a:r>
            <a:r>
              <a:rPr lang="en-US" altLang="zh-CN"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定制化</a:t>
            </a:r>
            <a:r>
              <a:rPr sz="28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服务</a:t>
            </a:r>
            <a:r>
              <a:rPr sz="2800" spc="2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商</a:t>
            </a:r>
            <a:endParaRPr lang="en-US" alt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90000"/>
              </a:lnSpc>
            </a:pPr>
            <a:endParaRPr lang="en-US" altLang="en-US" sz="1000" dirty="0"/>
          </a:p>
          <a:p>
            <a:pPr algn="l" rtl="0" eaLnBrk="0">
              <a:lnSpc>
                <a:spcPct val="110000"/>
              </a:lnSpc>
            </a:pPr>
            <a:endParaRPr lang="en-US" altLang="en-US" sz="500" dirty="0"/>
          </a:p>
          <a:p>
            <a:pPr marL="739775" algn="l" rtl="0" eaLnBrk="0">
              <a:lnSpc>
                <a:spcPct val="90000"/>
              </a:lnSpc>
              <a:spcBef>
                <a:spcPts val="0"/>
              </a:spcBef>
            </a:pPr>
            <a:endParaRPr sz="2200" spc="2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739775" algn="l" rtl="0" eaLnBrk="0">
              <a:lnSpc>
                <a:spcPct val="90000"/>
              </a:lnSpc>
              <a:spcBef>
                <a:spcPts val="0"/>
              </a:spcBef>
            </a:pPr>
            <a:r>
              <a:rPr sz="2200" spc="200" dirty="0">
                <a:solidFill>
                  <a:srgbClr val="FFFFFF">
                    <a:alpha val="100000"/>
                  </a:srgbClr>
                </a:solidFill>
                <a:latin typeface="微软雅黑" panose="020B0503020204020204" charset="-122"/>
                <a:ea typeface="微软雅黑" panose="020B0503020204020204" charset="-122"/>
                <a:cs typeface="微软雅黑" panose="020B0503020204020204" charset="-122"/>
              </a:rPr>
              <a:t>为企业数字化构筑坚实基</a:t>
            </a:r>
            <a:r>
              <a:rPr sz="2200" spc="190" dirty="0">
                <a:solidFill>
                  <a:srgbClr val="FFFFFF">
                    <a:alpha val="100000"/>
                  </a:srgbClr>
                </a:solidFill>
                <a:latin typeface="微软雅黑" panose="020B0503020204020204" charset="-122"/>
                <a:ea typeface="微软雅黑" panose="020B0503020204020204" charset="-122"/>
                <a:cs typeface="微软雅黑" panose="020B0503020204020204" charset="-122"/>
              </a:rPr>
              <a:t>础</a:t>
            </a:r>
            <a:endParaRPr sz="2200" spc="19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739775" algn="l" rtl="0" eaLnBrk="0">
              <a:lnSpc>
                <a:spcPct val="90000"/>
              </a:lnSpc>
              <a:spcBef>
                <a:spcPts val="0"/>
              </a:spcBef>
            </a:pPr>
            <a:endParaRPr lang="en-US" altLang="en-US" sz="2200" dirty="0"/>
          </a:p>
          <a:p>
            <a:pPr marL="739775" algn="l" rtl="0" eaLnBrk="0">
              <a:lnSpc>
                <a:spcPct val="90000"/>
              </a:lnSpc>
              <a:spcBef>
                <a:spcPts val="0"/>
              </a:spcBef>
            </a:pPr>
            <a:r>
              <a:rPr sz="2200" spc="20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技术改变世界，视界音我而动</a:t>
            </a:r>
            <a:endParaRPr sz="2200" spc="2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739775" algn="l" rtl="0" eaLnBrk="0">
              <a:lnSpc>
                <a:spcPct val="90000"/>
              </a:lnSpc>
              <a:spcBef>
                <a:spcPts val="0"/>
              </a:spcBef>
            </a:pPr>
            <a:endParaRPr lang="en-US" altLang="en-US" sz="2200" dirty="0"/>
          </a:p>
        </p:txBody>
      </p:sp>
      <p:sp>
        <p:nvSpPr>
          <p:cNvPr id="1048577" name="文本框 16"/>
          <p:cNvSpPr txBox="1"/>
          <p:nvPr/>
        </p:nvSpPr>
        <p:spPr>
          <a:xfrm>
            <a:off x="2095559" y="1867851"/>
            <a:ext cx="5821680" cy="64516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pPr>
            <a:r>
              <a:rPr 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四川新拓软</a:t>
            </a:r>
            <a:r>
              <a:rPr 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讯科技有限公司</a:t>
            </a:r>
            <a:endParaRPr kumimoji="0" lang="zh-CN" altLang="en-US" sz="4800" b="0"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LnTx/>
              <a:uFillTx/>
              <a:latin typeface="Agency FB" panose="020B0503020202020204" pitchFamily="34" charset="0"/>
              <a:ea typeface="微软雅黑" panose="020B0503020204020204" charset="-122"/>
            </a:endParaRPr>
          </a:p>
        </p:txBody>
      </p:sp>
      <p:pic>
        <p:nvPicPr>
          <p:cNvPr id="2097153" name="图片 4"/>
          <p:cNvPicPr>
            <a:picLocks noChangeAspect="1"/>
          </p:cNvPicPr>
          <p:nvPr>
            <p:custDataLst>
              <p:tags r:id="rId2"/>
            </p:custDataLst>
          </p:nvPr>
        </p:nvPicPr>
        <p:blipFill>
          <a:blip r:embed="rId3"/>
          <a:stretch>
            <a:fillRect/>
          </a:stretch>
        </p:blipFill>
        <p:spPr>
          <a:xfrm>
            <a:off x="608965" y="1469390"/>
            <a:ext cx="1590675" cy="1209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常见迁移风险及应对</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策略</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3" name="图片 2"/>
          <p:cNvPicPr>
            <a:picLocks noChangeAspect="1"/>
          </p:cNvPicPr>
          <p:nvPr>
            <p:custDataLst>
              <p:tags r:id="rId5"/>
            </p:custDataLst>
          </p:nvPr>
        </p:nvPicPr>
        <p:blipFill>
          <a:blip r:embed="rId6"/>
          <a:stretch>
            <a:fillRect/>
          </a:stretch>
        </p:blipFill>
        <p:spPr>
          <a:xfrm>
            <a:off x="822960" y="1725930"/>
            <a:ext cx="10546080" cy="39827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云上方案设计考虑</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因素</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3" name="图片 2"/>
          <p:cNvPicPr>
            <a:picLocks noChangeAspect="1"/>
          </p:cNvPicPr>
          <p:nvPr>
            <p:custDataLst>
              <p:tags r:id="rId5"/>
            </p:custDataLst>
          </p:nvPr>
        </p:nvPicPr>
        <p:blipFill>
          <a:blip r:embed="rId6"/>
          <a:stretch>
            <a:fillRect/>
          </a:stretch>
        </p:blipFill>
        <p:spPr>
          <a:xfrm>
            <a:off x="977900" y="1342390"/>
            <a:ext cx="10236200" cy="51073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云上可用性设计建议</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单</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AZ</a:t>
            </a:r>
            <a:endPar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3" name="图片 2"/>
          <p:cNvPicPr>
            <a:picLocks noChangeAspect="1"/>
          </p:cNvPicPr>
          <p:nvPr>
            <p:custDataLst>
              <p:tags r:id="rId5"/>
            </p:custDataLst>
          </p:nvPr>
        </p:nvPicPr>
        <p:blipFill>
          <a:blip r:embed="rId6"/>
          <a:stretch>
            <a:fillRect/>
          </a:stretch>
        </p:blipFill>
        <p:spPr>
          <a:xfrm>
            <a:off x="787400" y="1392555"/>
            <a:ext cx="10617835" cy="4911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云上可用性设计建议</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多</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AZ</a:t>
            </a:r>
            <a:endPar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5"/>
            </p:custDataLst>
          </p:nvPr>
        </p:nvPicPr>
        <p:blipFill>
          <a:blip r:embed="rId6"/>
          <a:stretch>
            <a:fillRect/>
          </a:stretch>
        </p:blipFill>
        <p:spPr>
          <a:xfrm>
            <a:off x="2251710" y="1246505"/>
            <a:ext cx="7688580" cy="53359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云上可用性设计建议</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两地三中心</a:t>
            </a:r>
            <a:endPar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3" name="图片 2"/>
          <p:cNvPicPr>
            <a:picLocks noChangeAspect="1"/>
          </p:cNvPicPr>
          <p:nvPr>
            <p:custDataLst>
              <p:tags r:id="rId5"/>
            </p:custDataLst>
          </p:nvPr>
        </p:nvPicPr>
        <p:blipFill>
          <a:blip r:embed="rId6"/>
          <a:stretch>
            <a:fillRect/>
          </a:stretch>
        </p:blipFill>
        <p:spPr>
          <a:xfrm>
            <a:off x="2486660" y="1280160"/>
            <a:ext cx="7218680" cy="53232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数据库可扩展性设计及特性</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选择</a:t>
            </a:r>
            <a:endPar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4" name="图片 3"/>
          <p:cNvPicPr>
            <a:picLocks noChangeAspect="1"/>
          </p:cNvPicPr>
          <p:nvPr>
            <p:custDataLst>
              <p:tags r:id="rId5"/>
            </p:custDataLst>
          </p:nvPr>
        </p:nvPicPr>
        <p:blipFill>
          <a:blip r:embed="rId6"/>
          <a:stretch>
            <a:fillRect/>
          </a:stretch>
        </p:blipFill>
        <p:spPr>
          <a:xfrm>
            <a:off x="437515" y="1445260"/>
            <a:ext cx="11316970" cy="49866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数据库高扩展性典型</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架构</a:t>
            </a:r>
            <a:endPar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5"/>
            </p:custDataLst>
          </p:nvPr>
        </p:nvPicPr>
        <p:blipFill>
          <a:blip r:embed="rId6"/>
          <a:stretch>
            <a:fillRect/>
          </a:stretch>
        </p:blipFill>
        <p:spPr>
          <a:xfrm>
            <a:off x="1250315" y="1177290"/>
            <a:ext cx="9690735" cy="53162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容灾</a:t>
            </a:r>
            <a:endPar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sp>
        <p:nvSpPr>
          <p:cNvPr id="4" name="文本框 3"/>
          <p:cNvSpPr txBox="1"/>
          <p:nvPr/>
        </p:nvSpPr>
        <p:spPr>
          <a:xfrm>
            <a:off x="668655" y="1059815"/>
            <a:ext cx="11177270" cy="1737360"/>
          </a:xfrm>
          <a:prstGeom prst="rect">
            <a:avLst/>
          </a:prstGeom>
          <a:noFill/>
        </p:spPr>
        <p:txBody>
          <a:bodyPr wrap="square" rtlCol="0" anchor="t">
            <a:noAutofit/>
          </a:bodyPr>
          <a:p>
            <a:pPr marL="285750" indent="-285750">
              <a:buFont typeface="Wingdings" panose="05000000000000000000" charset="0"/>
              <a:buChar char="l"/>
            </a:pPr>
            <a:r>
              <a:rPr lang="zh-CN" altLang="en-US"/>
              <a:t>容灾是指，除了生产站点以外，用户另外建立的几余站点，当灾难发生，生产站点受到破坏时，几余站点可以接管用户正常的业务，达到业务不间断的目的。为了达到更高的可用性，许多用户甚至建立多个元余站点。</a:t>
            </a:r>
            <a:endParaRPr lang="zh-CN" altLang="en-US"/>
          </a:p>
          <a:p>
            <a:pPr marL="285750" indent="-285750">
              <a:buFont typeface="Wingdings" panose="05000000000000000000" charset="0"/>
              <a:buChar char="l"/>
            </a:pPr>
            <a:r>
              <a:rPr lang="en-US" altLang="zh-CN"/>
              <a:t>RPO</a:t>
            </a:r>
            <a:r>
              <a:rPr lang="zh-CN" altLang="en-US">
                <a:ea typeface="宋体" panose="02010600030101010101" pitchFamily="2" charset="-122"/>
              </a:rPr>
              <a:t>：业务所能容忍的数据丢失量。</a:t>
            </a:r>
            <a:endParaRPr lang="zh-CN" altLang="en-US">
              <a:ea typeface="宋体" panose="02010600030101010101" pitchFamily="2" charset="-122"/>
            </a:endParaRPr>
          </a:p>
          <a:p>
            <a:pPr marL="285750" indent="-285750">
              <a:buFont typeface="Wingdings" panose="05000000000000000000" charset="0"/>
              <a:buChar char="l"/>
            </a:pPr>
            <a:r>
              <a:rPr lang="en-US" altLang="zh-CN"/>
              <a:t>RTO</a:t>
            </a:r>
            <a:r>
              <a:rPr lang="zh-CN" altLang="en-US">
                <a:ea typeface="宋体" panose="02010600030101010101" pitchFamily="2" charset="-122"/>
              </a:rPr>
              <a:t>：从灾难发生到恢复的所需最短时间。</a:t>
            </a:r>
            <a:endParaRPr lang="zh-CN" altLang="en-US"/>
          </a:p>
          <a:p>
            <a:pPr marL="285750" indent="-285750">
              <a:buFont typeface="Wingdings" panose="05000000000000000000" charset="0"/>
              <a:buChar char="l"/>
            </a:pPr>
            <a:r>
              <a:rPr lang="zh-CN" altLang="en-US"/>
              <a:t>衡量容灾的指标:RTO+RPO，RPO与RTO越小，系统的可用性就越高，用户需要的投资也越大。</a:t>
            </a:r>
            <a:endParaRPr lang="zh-CN" altLang="en-US"/>
          </a:p>
          <a:p>
            <a:pPr indent="0">
              <a:buFont typeface="Wingdings" panose="05000000000000000000" charset="0"/>
              <a:buNone/>
            </a:pPr>
            <a:endParaRPr lang="zh-CN" altLang="en-US"/>
          </a:p>
        </p:txBody>
      </p:sp>
      <p:pic>
        <p:nvPicPr>
          <p:cNvPr id="5" name="图片 4"/>
          <p:cNvPicPr>
            <a:picLocks noChangeAspect="1"/>
          </p:cNvPicPr>
          <p:nvPr>
            <p:custDataLst>
              <p:tags r:id="rId5"/>
            </p:custDataLst>
          </p:nvPr>
        </p:nvPicPr>
        <p:blipFill>
          <a:blip r:embed="rId6"/>
          <a:stretch>
            <a:fillRect/>
          </a:stretch>
        </p:blipFill>
        <p:spPr>
          <a:xfrm>
            <a:off x="1655445" y="2915920"/>
            <a:ext cx="7257415" cy="3595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容灾模式</a:t>
            </a:r>
            <a:r>
              <a:rPr lang="en-US" alt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主备、</a:t>
            </a:r>
            <a:r>
              <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双活</a:t>
            </a:r>
            <a:endParaRPr lang="zh-CN" altLang="en-US"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5"/>
            </p:custDataLst>
          </p:nvPr>
        </p:nvPicPr>
        <p:blipFill>
          <a:blip r:embed="rId6"/>
          <a:stretch>
            <a:fillRect/>
          </a:stretch>
        </p:blipFill>
        <p:spPr>
          <a:xfrm>
            <a:off x="187325" y="2541270"/>
            <a:ext cx="11817350" cy="22282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业务切换</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流程</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sp>
        <p:nvSpPr>
          <p:cNvPr id="2" name="文本框 1"/>
          <p:cNvSpPr txBox="1"/>
          <p:nvPr/>
        </p:nvSpPr>
        <p:spPr>
          <a:xfrm>
            <a:off x="690245" y="1097280"/>
            <a:ext cx="10431780" cy="645160"/>
          </a:xfrm>
          <a:prstGeom prst="rect">
            <a:avLst/>
          </a:prstGeom>
          <a:noFill/>
        </p:spPr>
        <p:txBody>
          <a:bodyPr wrap="square" rtlCol="0" anchor="t">
            <a:spAutoFit/>
          </a:bodyPr>
          <a:p>
            <a:pPr indent="457200"/>
            <a:r>
              <a:rPr lang="zh-CN" altLang="en-US"/>
              <a:t>经过对迁移后的目标服务器操作系统和应用系统进行验证后，将源服务器暂停业务，备份业务数据，将新产生的数据导入到目标服务器。</a:t>
            </a:r>
            <a:endParaRPr lang="zh-CN" altLang="en-US"/>
          </a:p>
        </p:txBody>
      </p:sp>
      <p:pic>
        <p:nvPicPr>
          <p:cNvPr id="4" name="图片 3"/>
          <p:cNvPicPr>
            <a:picLocks noChangeAspect="1"/>
          </p:cNvPicPr>
          <p:nvPr>
            <p:custDataLst>
              <p:tags r:id="rId5"/>
            </p:custDataLst>
          </p:nvPr>
        </p:nvPicPr>
        <p:blipFill>
          <a:blip r:embed="rId6"/>
          <a:stretch>
            <a:fillRect/>
          </a:stretch>
        </p:blipFill>
        <p:spPr>
          <a:xfrm>
            <a:off x="786765" y="2095500"/>
            <a:ext cx="10288905" cy="4139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pic>
        <p:nvPicPr>
          <p:cNvPr id="2097164" name="picture 97"/>
          <p:cNvPicPr>
            <a:picLocks noChangeAspect="1"/>
          </p:cNvPicPr>
          <p:nvPr/>
        </p:nvPicPr>
        <p:blipFill>
          <a:blip r:embed="rId1"/>
          <a:stretch>
            <a:fillRect/>
          </a:stretch>
        </p:blipFill>
        <p:spPr>
          <a:xfrm rot="21600000">
            <a:off x="0" y="0"/>
            <a:ext cx="1769163" cy="349940"/>
          </a:xfrm>
          <a:prstGeom prst="rect">
            <a:avLst/>
          </a:prstGeom>
        </p:spPr>
      </p:pic>
      <p:sp>
        <p:nvSpPr>
          <p:cNvPr id="1048581" name="rect"/>
          <p:cNvSpPr/>
          <p:nvPr/>
        </p:nvSpPr>
        <p:spPr>
          <a:xfrm>
            <a:off x="3076" y="600444"/>
            <a:ext cx="1842609" cy="38101"/>
          </a:xfrm>
          <a:prstGeom prst="rect">
            <a:avLst/>
          </a:prstGeom>
          <a:solidFill>
            <a:srgbClr val="DE1132">
              <a:alpha val="100000"/>
            </a:srgbClr>
          </a:solidFill>
          <a:ln cap="flat">
            <a:noFill/>
            <a:prstDash val="solid"/>
            <a:miter lim="0"/>
          </a:ln>
        </p:spPr>
        <p:txBody>
          <a:bodyPr rtlCol="0"/>
          <a:p>
            <a:pPr algn="ctr"/>
            <a:endParaRPr lang="zh-CN" altLang="en-US"/>
          </a:p>
        </p:txBody>
      </p:sp>
      <p:pic>
        <p:nvPicPr>
          <p:cNvPr id="2097165" name="picture 99"/>
          <p:cNvPicPr>
            <a:picLocks noChangeAspect="1"/>
          </p:cNvPicPr>
          <p:nvPr/>
        </p:nvPicPr>
        <p:blipFill>
          <a:blip r:embed="rId2"/>
          <a:stretch>
            <a:fillRect/>
          </a:stretch>
        </p:blipFill>
        <p:spPr>
          <a:xfrm rot="21600000">
            <a:off x="0" y="0"/>
            <a:ext cx="1157935" cy="976798"/>
          </a:xfrm>
          <a:prstGeom prst="rect">
            <a:avLst/>
          </a:prstGeom>
        </p:spPr>
      </p:pic>
      <p:sp>
        <p:nvSpPr>
          <p:cNvPr id="1048582" name="textbox 100"/>
          <p:cNvSpPr/>
          <p:nvPr/>
        </p:nvSpPr>
        <p:spPr>
          <a:xfrm>
            <a:off x="1969319" y="471957"/>
            <a:ext cx="6146800" cy="419734"/>
          </a:xfrm>
          <a:prstGeom prst="rect">
            <a:avLst/>
          </a:prstGeom>
        </p:spPr>
        <p:txBody>
          <a:bodyPr vert="horz" wrap="square" lIns="0" tIns="0" rIns="0" bIns="0"/>
          <a:p>
            <a:pPr algn="l" rtl="0" eaLnBrk="0">
              <a:lnSpc>
                <a:spcPct val="83000"/>
              </a:lnSpc>
            </a:pPr>
            <a:r>
              <a:rPr lang="zh-CN" sz="240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a:t>
            </a:r>
            <a:r>
              <a:rPr lang="zh-CN" sz="2400" spc="-20" dirty="0">
                <a:solidFill>
                  <a:srgbClr val="404040">
                    <a:alpha val="100000"/>
                  </a:srgbClr>
                </a:solidFill>
                <a:latin typeface="微软雅黑" panose="020B0503020204020204" charset="-122"/>
                <a:ea typeface="微软雅黑" panose="020B0503020204020204" charset="-122"/>
                <a:cs typeface="微软雅黑" panose="020B0503020204020204" charset="-122"/>
              </a:rPr>
              <a:t>概述</a:t>
            </a:r>
            <a:endParaRPr lang="zh-CN" sz="2400" spc="-2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097166" name="picture 102"/>
          <p:cNvPicPr>
            <a:picLocks noChangeAspect="1"/>
          </p:cNvPicPr>
          <p:nvPr/>
        </p:nvPicPr>
        <p:blipFill>
          <a:blip r:embed="rId3"/>
          <a:stretch>
            <a:fillRect/>
          </a:stretch>
        </p:blipFill>
        <p:spPr>
          <a:xfrm rot="21600000">
            <a:off x="1617529" y="501830"/>
            <a:ext cx="235327" cy="235327"/>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603885" y="984250"/>
            <a:ext cx="10918190" cy="5526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迁移实施指标：业务</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中断时间</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4"/>
            </p:custDataLst>
          </p:nvPr>
        </p:nvPicPr>
        <p:blipFill>
          <a:blip r:embed="rId5"/>
          <a:stretch>
            <a:fillRect/>
          </a:stretch>
        </p:blipFill>
        <p:spPr>
          <a:xfrm>
            <a:off x="483870" y="1365885"/>
            <a:ext cx="11224260" cy="48685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应急回退</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方案</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4"/>
            </p:custDataLst>
          </p:nvPr>
        </p:nvPicPr>
        <p:blipFill>
          <a:blip r:embed="rId5"/>
          <a:stretch>
            <a:fillRect/>
          </a:stretch>
        </p:blipFill>
        <p:spPr>
          <a:xfrm>
            <a:off x="458470" y="1296035"/>
            <a:ext cx="11275695" cy="52546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pic>
        <p:nvPicPr>
          <p:cNvPr id="2097204" name="picture 302"/>
          <p:cNvPicPr>
            <a:picLocks noChangeAspect="1"/>
          </p:cNvPicPr>
          <p:nvPr/>
        </p:nvPicPr>
        <p:blipFill>
          <a:blip r:embed="rId1"/>
          <a:stretch>
            <a:fillRect/>
          </a:stretch>
        </p:blipFill>
        <p:spPr>
          <a:xfrm rot="21600000">
            <a:off x="0" y="0"/>
            <a:ext cx="1843967" cy="976798"/>
          </a:xfrm>
          <a:prstGeom prst="rect">
            <a:avLst/>
          </a:prstGeom>
        </p:spPr>
      </p:pic>
      <p:sp>
        <p:nvSpPr>
          <p:cNvPr id="1048656" name="textbox 308"/>
          <p:cNvSpPr/>
          <p:nvPr/>
        </p:nvSpPr>
        <p:spPr>
          <a:xfrm>
            <a:off x="1973307" y="466953"/>
            <a:ext cx="2766060" cy="355600"/>
          </a:xfrm>
          <a:prstGeom prst="rect">
            <a:avLst/>
          </a:prstGeom>
        </p:spPr>
        <p:txBody>
          <a:bodyPr vert="horz" wrap="square" lIns="0" tIns="0" rIns="0" bIns="0"/>
          <a:p>
            <a:pPr algn="l" rtl="0" eaLnBrk="0">
              <a:lnSpc>
                <a:spcPct val="87000"/>
              </a:lnSpc>
            </a:pPr>
            <a:endParaRPr lang="en-US" altLang="en-US" sz="100" dirty="0"/>
          </a:p>
          <a:p>
            <a:pPr marL="12700" algn="l" rtl="0" eaLnBrk="0">
              <a:lnSpc>
                <a:spcPct val="90000"/>
              </a:lnSpc>
            </a:pPr>
            <a:endParaRPr lang="en-US" altLang="en-US" sz="2400" dirty="0"/>
          </a:p>
        </p:txBody>
      </p:sp>
      <p:sp>
        <p:nvSpPr>
          <p:cNvPr id="1048658" name="文本框 1"/>
          <p:cNvSpPr txBox="1"/>
          <p:nvPr/>
        </p:nvSpPr>
        <p:spPr>
          <a:xfrm>
            <a:off x="1910715" y="454025"/>
            <a:ext cx="2985770" cy="368300"/>
          </a:xfrm>
          <a:prstGeom prst="rect">
            <a:avLst/>
          </a:prstGeom>
          <a:noFill/>
        </p:spPr>
        <p:txBody>
          <a:bodyPr wrap="square" rtlCol="0" anchor="t">
            <a:spAutoFit/>
          </a:bodyPr>
          <a:p>
            <a:r>
              <a:rPr lang="zh-CN" altLang="en-US" b="1"/>
              <a:t>业务验收内容</a:t>
            </a:r>
            <a:endParaRPr lang="zh-CN" altLang="en-US" b="1"/>
          </a:p>
        </p:txBody>
      </p:sp>
      <p:pic>
        <p:nvPicPr>
          <p:cNvPr id="110" name="图片 109"/>
          <p:cNvPicPr/>
          <p:nvPr/>
        </p:nvPicPr>
        <p:blipFill>
          <a:blip r:embed="rId2"/>
          <a:stretch>
            <a:fillRect/>
          </a:stretch>
        </p:blipFill>
        <p:spPr>
          <a:xfrm>
            <a:off x="534670" y="1170305"/>
            <a:ext cx="11122025" cy="525589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华为云上云迁移工具</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总览</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4"/>
            </p:custDataLst>
          </p:nvPr>
        </p:nvPicPr>
        <p:blipFill>
          <a:blip r:embed="rId5"/>
          <a:stretch>
            <a:fillRect/>
          </a:stretch>
        </p:blipFill>
        <p:spPr>
          <a:xfrm>
            <a:off x="621665" y="1141730"/>
            <a:ext cx="10948670" cy="52184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4796790"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华为云上云迁移工具使用</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场景</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4"/>
            </p:custDataLst>
          </p:nvPr>
        </p:nvPicPr>
        <p:blipFill>
          <a:blip r:embed="rId5"/>
          <a:stretch>
            <a:fillRect/>
          </a:stretch>
        </p:blipFill>
        <p:spPr>
          <a:xfrm>
            <a:off x="450215" y="1249680"/>
            <a:ext cx="11292205" cy="52711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3653155"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主机迁移</a:t>
            </a: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工具</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-SMS</a:t>
            </a:r>
            <a:endPar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467360" y="1246505"/>
            <a:ext cx="11256645" cy="5118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3653155"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主机迁移</a:t>
            </a: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服务</a:t>
            </a: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工作原理</a:t>
            </a:r>
            <a:endPar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254635" y="1235075"/>
            <a:ext cx="11683365" cy="53060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3653155"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数据库迁移工具</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-DRS</a:t>
            </a:r>
            <a:endPar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39445" y="1141730"/>
            <a:ext cx="11233785" cy="1476375"/>
          </a:xfrm>
          <a:prstGeom prst="rect">
            <a:avLst/>
          </a:prstGeom>
          <a:noFill/>
        </p:spPr>
        <p:txBody>
          <a:bodyPr wrap="square" rtlCol="0" anchor="t">
            <a:spAutoFit/>
          </a:bodyPr>
          <a:p>
            <a:pPr marL="285750" indent="-285750">
              <a:buFont typeface="Wingdings" panose="05000000000000000000" charset="0"/>
              <a:buChar char="l"/>
            </a:pPr>
            <a:r>
              <a:rPr lang="zh-CN" altLang="en-US"/>
              <a:t>数据复制服务( Data Replication Service，简称为DRS)是一种易用、定、高效，用于数据库平滑迁移和数据库持续同步的云服务。DRS围绕云数据库，降低了数据库之间数据流通的复杂性，有效地帮助您减少数据传输的成本。</a:t>
            </a:r>
            <a:endParaRPr lang="zh-CN" altLang="en-US"/>
          </a:p>
          <a:p>
            <a:pPr marL="285750" indent="-285750">
              <a:buFont typeface="Wingdings" panose="05000000000000000000" charset="0"/>
              <a:buChar char="l"/>
            </a:pPr>
            <a:r>
              <a:rPr lang="zh-CN" altLang="en-US"/>
              <a:t>支持MySQL、SQL Server、PostgresQL、MongoDB (副本集)、Oracle数据库在线迁移至华为云RDS。</a:t>
            </a:r>
            <a:endParaRPr lang="zh-CN" altLang="en-US"/>
          </a:p>
          <a:p>
            <a:pPr marL="285750" indent="-285750">
              <a:buFont typeface="Wingdings" panose="05000000000000000000" charset="0"/>
              <a:buChar char="l"/>
            </a:pPr>
            <a:r>
              <a:rPr lang="zh-CN" altLang="en-US"/>
              <a:t>支持结构迁移的对象有: 表、视图、同义词、触发器、存储过程、存储函数、包、自定义类型。</a:t>
            </a:r>
            <a:endParaRPr lang="zh-CN" altLang="en-US"/>
          </a:p>
        </p:txBody>
      </p:sp>
      <p:pic>
        <p:nvPicPr>
          <p:cNvPr id="3" name="图片 2"/>
          <p:cNvPicPr>
            <a:picLocks noChangeAspect="1"/>
          </p:cNvPicPr>
          <p:nvPr>
            <p:custDataLst>
              <p:tags r:id="rId2"/>
            </p:custDataLst>
          </p:nvPr>
        </p:nvPicPr>
        <p:blipFill>
          <a:blip r:embed="rId3"/>
          <a:stretch>
            <a:fillRect/>
          </a:stretch>
        </p:blipFill>
        <p:spPr>
          <a:xfrm>
            <a:off x="477520" y="2937510"/>
            <a:ext cx="11396345" cy="34359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4899660"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数据库迁移工具</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-DRS</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迁移</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能力</a:t>
            </a:r>
            <a:endPar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467995" y="1402080"/>
            <a:ext cx="11256645" cy="515048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4899660"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对象存储迁移工具</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-OMS</a:t>
            </a:r>
            <a:endPar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95960" y="1226185"/>
            <a:ext cx="10262235" cy="368300"/>
          </a:xfrm>
          <a:prstGeom prst="rect">
            <a:avLst/>
          </a:prstGeom>
          <a:noFill/>
        </p:spPr>
        <p:txBody>
          <a:bodyPr wrap="square" rtlCol="0" anchor="t">
            <a:spAutoFit/>
          </a:bodyPr>
          <a:p>
            <a:pPr marL="285750" indent="-285750">
              <a:buFont typeface="Wingdings" panose="05000000000000000000" charset="0"/>
              <a:buChar char="l"/>
            </a:pPr>
            <a:r>
              <a:rPr lang="zh-CN" altLang="en-US"/>
              <a:t>对象存储迁移服务OMS帮助用户把对象存储数据从其他云服务商的公有云平滑地迁移到华为云。</a:t>
            </a:r>
            <a:endParaRPr lang="zh-CN" altLang="en-US"/>
          </a:p>
        </p:txBody>
      </p:sp>
      <p:pic>
        <p:nvPicPr>
          <p:cNvPr id="3" name="图片 2"/>
          <p:cNvPicPr>
            <a:picLocks noChangeAspect="1"/>
          </p:cNvPicPr>
          <p:nvPr>
            <p:custDataLst>
              <p:tags r:id="rId2"/>
            </p:custDataLst>
          </p:nvPr>
        </p:nvPicPr>
        <p:blipFill>
          <a:blip r:embed="rId3"/>
          <a:stretch>
            <a:fillRect/>
          </a:stretch>
        </p:blipFill>
        <p:spPr>
          <a:xfrm>
            <a:off x="509905" y="1813560"/>
            <a:ext cx="10634980" cy="44081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pic>
        <p:nvPicPr>
          <p:cNvPr id="2097171" name="picture 108"/>
          <p:cNvPicPr>
            <a:picLocks noChangeAspect="1"/>
          </p:cNvPicPr>
          <p:nvPr/>
        </p:nvPicPr>
        <p:blipFill>
          <a:blip r:embed="rId1"/>
          <a:stretch>
            <a:fillRect/>
          </a:stretch>
        </p:blipFill>
        <p:spPr>
          <a:xfrm rot="21600000">
            <a:off x="0" y="0"/>
            <a:ext cx="1843967" cy="976798"/>
          </a:xfrm>
          <a:prstGeom prst="rect">
            <a:avLst/>
          </a:prstGeom>
        </p:spPr>
      </p:pic>
      <p:sp>
        <p:nvSpPr>
          <p:cNvPr id="1048583" name="textbox 109"/>
          <p:cNvSpPr/>
          <p:nvPr/>
        </p:nvSpPr>
        <p:spPr>
          <a:xfrm>
            <a:off x="2000434" y="407822"/>
            <a:ext cx="6370954" cy="419734"/>
          </a:xfrm>
          <a:prstGeom prst="rect">
            <a:avLst/>
          </a:prstGeom>
        </p:spPr>
        <p:txBody>
          <a:bodyPr vert="horz" wrap="square" lIns="0" tIns="0" rIns="0" bIns="0"/>
          <a:p>
            <a:pPr algn="l" rtl="0" eaLnBrk="0">
              <a:lnSpc>
                <a:spcPct val="83000"/>
              </a:lnSpc>
            </a:pPr>
            <a:endParaRPr lang="en-US" altLang="en-US" sz="100" dirty="0"/>
          </a:p>
          <a:p>
            <a:pPr marL="12700" algn="l" rtl="0" eaLnBrk="0">
              <a:lnSpc>
                <a:spcPts val="3100"/>
              </a:lnSpc>
            </a:pPr>
            <a:r>
              <a:rPr lang="zh-CN"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上云迁移常见场景（</a:t>
            </a:r>
            <a:r>
              <a:rPr lang="en-US" altLang="zh-CN"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1</a:t>
            </a:r>
            <a:r>
              <a:rPr lang="zh-CN" altLang="en-US"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endParaRPr lang="zh-CN" altLang="en-US"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2"/>
            </p:custDataLst>
          </p:nvPr>
        </p:nvPicPr>
        <p:blipFill>
          <a:blip r:embed="rId3"/>
          <a:srcRect t="12949" r="40"/>
          <a:stretch>
            <a:fillRect/>
          </a:stretch>
        </p:blipFill>
        <p:spPr>
          <a:xfrm>
            <a:off x="603885" y="1132840"/>
            <a:ext cx="10979785" cy="54241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4899660"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上云迁移案例</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1-</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私有云整合迁移</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a:t>
            </a:r>
            <a:endPar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11505" y="1129030"/>
            <a:ext cx="11044555" cy="645160"/>
          </a:xfrm>
          <a:prstGeom prst="rect">
            <a:avLst/>
          </a:prstGeom>
          <a:noFill/>
        </p:spPr>
        <p:txBody>
          <a:bodyPr wrap="square" rtlCol="0" anchor="t">
            <a:spAutoFit/>
          </a:bodyPr>
          <a:p>
            <a:pPr marL="285750" indent="-285750">
              <a:buFont typeface="Wingdings" panose="05000000000000000000" charset="0"/>
              <a:buChar char="l"/>
            </a:pPr>
            <a:r>
              <a:t>该客户是一家大型综合民营企业，主要经营金融投资、商贸流通、信息服务、健康医疗、地产开发五大板块。</a:t>
            </a:r>
          </a:p>
        </p:txBody>
      </p:sp>
      <p:sp>
        <p:nvSpPr>
          <p:cNvPr id="5" name="文本框 4"/>
          <p:cNvSpPr txBox="1"/>
          <p:nvPr/>
        </p:nvSpPr>
        <p:spPr>
          <a:xfrm>
            <a:off x="4559935" y="1993265"/>
            <a:ext cx="7096760" cy="1753235"/>
          </a:xfrm>
          <a:prstGeom prst="rect">
            <a:avLst/>
          </a:prstGeom>
          <a:noFill/>
        </p:spPr>
        <p:txBody>
          <a:bodyPr wrap="square" rtlCol="0" anchor="t">
            <a:spAutoFit/>
          </a:bodyPr>
          <a:p>
            <a:pPr algn="ctr"/>
            <a:r>
              <a:rPr lang="zh-CN" altLang="en-US"/>
              <a:t>客户需求</a:t>
            </a:r>
            <a:endParaRPr lang="zh-CN" altLang="en-US"/>
          </a:p>
          <a:p>
            <a:pPr marL="285750" indent="-285750">
              <a:buFont typeface="Wingdings" panose="05000000000000000000" charset="0"/>
              <a:buChar char="l"/>
            </a:pPr>
            <a:r>
              <a:rPr lang="zh-CN" altLang="en-US"/>
              <a:t>集团OA和人力地图系统在私有云平台负载太高，导致客户虚机经常重启，业务受到影响，急切需要将业务迁移到华为公有云，以释放本地压力；</a:t>
            </a:r>
            <a:endParaRPr lang="zh-CN" altLang="en-US"/>
          </a:p>
          <a:p>
            <a:pPr marL="285750" indent="-285750">
              <a:buFont typeface="Wingdings" panose="05000000000000000000" charset="0"/>
              <a:buChar char="l"/>
            </a:pPr>
            <a:r>
              <a:rPr lang="zh-CN" altLang="en-US"/>
              <a:t>考虑集团业务，平滑迁移至华为云，要求分三阶段: POC测试、复盘测试、正式迁移割接保障割接成功，业务中断短。</a:t>
            </a:r>
            <a:endParaRPr lang="zh-CN" altLang="en-US"/>
          </a:p>
        </p:txBody>
      </p:sp>
      <p:sp>
        <p:nvSpPr>
          <p:cNvPr id="6" name="文本框 5"/>
          <p:cNvSpPr txBox="1"/>
          <p:nvPr/>
        </p:nvSpPr>
        <p:spPr>
          <a:xfrm>
            <a:off x="4559935" y="3746500"/>
            <a:ext cx="7096125" cy="1476375"/>
          </a:xfrm>
          <a:prstGeom prst="rect">
            <a:avLst/>
          </a:prstGeom>
          <a:noFill/>
        </p:spPr>
        <p:txBody>
          <a:bodyPr wrap="square" rtlCol="0" anchor="t">
            <a:spAutoFit/>
          </a:bodyPr>
          <a:p>
            <a:pPr algn="ctr"/>
            <a:r>
              <a:rPr lang="zh-CN" altLang="en-US">
                <a:sym typeface="+mn-ea"/>
              </a:rPr>
              <a:t>迁移方案</a:t>
            </a:r>
            <a:endParaRPr lang="zh-CN" altLang="en-US"/>
          </a:p>
          <a:p>
            <a:pPr marL="285750" indent="-285750">
              <a:buFont typeface="Wingdings" panose="05000000000000000000" charset="0"/>
              <a:buChar char="l"/>
            </a:pPr>
            <a:r>
              <a:rPr lang="zh-CN" altLang="en-US"/>
              <a:t>全部公有云上IAAS部署架构，rehost方式；</a:t>
            </a:r>
            <a:endParaRPr lang="zh-CN" altLang="en-US"/>
          </a:p>
          <a:p>
            <a:pPr marL="285750" indent="-285750">
              <a:buFont typeface="Wingdings" panose="05000000000000000000" charset="0"/>
              <a:buChar char="l"/>
            </a:pPr>
            <a:r>
              <a:rPr lang="zh-CN" altLang="en-US"/>
              <a:t>采用主机迁移工具，在线同步文件数据;数据库利用同步方式，减少割接时间，保障数据一致性；</a:t>
            </a:r>
            <a:endParaRPr lang="zh-CN" altLang="en-US"/>
          </a:p>
          <a:p>
            <a:pPr marL="285750" indent="-285750">
              <a:buFont typeface="Wingdings" panose="05000000000000000000" charset="0"/>
              <a:buChar char="l"/>
            </a:pPr>
            <a:r>
              <a:rPr lang="zh-CN" altLang="en-US"/>
              <a:t>利用公有云安全、弹性伸缩，增加系统的安全和性能。</a:t>
            </a:r>
            <a:endParaRPr lang="zh-CN" altLang="en-US"/>
          </a:p>
        </p:txBody>
      </p:sp>
      <p:sp>
        <p:nvSpPr>
          <p:cNvPr id="7" name="文本框 6"/>
          <p:cNvSpPr txBox="1"/>
          <p:nvPr/>
        </p:nvSpPr>
        <p:spPr>
          <a:xfrm>
            <a:off x="4559935" y="5244465"/>
            <a:ext cx="7096760" cy="1198880"/>
          </a:xfrm>
          <a:prstGeom prst="rect">
            <a:avLst/>
          </a:prstGeom>
          <a:noFill/>
        </p:spPr>
        <p:txBody>
          <a:bodyPr wrap="square" rtlCol="0" anchor="t">
            <a:spAutoFit/>
          </a:bodyPr>
          <a:p>
            <a:pPr algn="ctr"/>
            <a:r>
              <a:rPr lang="zh-CN" altLang="en-US"/>
              <a:t>客户收益</a:t>
            </a:r>
            <a:endParaRPr lang="zh-CN" altLang="en-US"/>
          </a:p>
          <a:p>
            <a:pPr marL="285750" indent="-285750">
              <a:buFont typeface="Wingdings" panose="05000000000000000000" charset="0"/>
              <a:buChar char="l"/>
            </a:pPr>
            <a:r>
              <a:rPr lang="zh-CN" altLang="en-US"/>
              <a:t>客户业务顺利迁移至华为云，缓解业务压力；</a:t>
            </a:r>
            <a:endParaRPr lang="zh-CN" altLang="en-US"/>
          </a:p>
          <a:p>
            <a:pPr marL="285750" indent="-285750">
              <a:buFont typeface="Wingdings" panose="05000000000000000000" charset="0"/>
              <a:buChar char="l"/>
            </a:pPr>
            <a:r>
              <a:rPr lang="zh-CN" altLang="en-US"/>
              <a:t>通过迁移，熟悉公有云服务，降低运维成本，加强安全防护，方便后续业务扩容。</a:t>
            </a:r>
            <a:endParaRPr lang="zh-CN" altLang="en-US"/>
          </a:p>
        </p:txBody>
      </p:sp>
      <p:pic>
        <p:nvPicPr>
          <p:cNvPr id="8" name="图片 7"/>
          <p:cNvPicPr>
            <a:picLocks noChangeAspect="1"/>
          </p:cNvPicPr>
          <p:nvPr>
            <p:custDataLst>
              <p:tags r:id="rId2"/>
            </p:custDataLst>
          </p:nvPr>
        </p:nvPicPr>
        <p:blipFill>
          <a:blip r:embed="rId3"/>
          <a:stretch>
            <a:fillRect/>
          </a:stretch>
        </p:blipFill>
        <p:spPr>
          <a:xfrm>
            <a:off x="742950" y="2470785"/>
            <a:ext cx="3211830" cy="3771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4899660"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sym typeface="+mn-ea"/>
              </a:rPr>
              <a:t>上云迁移案例</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迁移</a:t>
            </a: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方案</a:t>
            </a:r>
            <a:endPar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2"/>
            </p:custDataLst>
          </p:nvPr>
        </p:nvPicPr>
        <p:blipFill>
          <a:blip r:embed="rId3"/>
          <a:stretch>
            <a:fillRect/>
          </a:stretch>
        </p:blipFill>
        <p:spPr>
          <a:xfrm>
            <a:off x="433070" y="1359535"/>
            <a:ext cx="11325225" cy="51466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5079365"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上云迁移案例</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2-</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阿里云迁移至</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华为云</a:t>
            </a:r>
            <a:endPar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11505" y="1129030"/>
            <a:ext cx="11044555" cy="645160"/>
          </a:xfrm>
          <a:prstGeom prst="rect">
            <a:avLst/>
          </a:prstGeom>
          <a:noFill/>
        </p:spPr>
        <p:txBody>
          <a:bodyPr wrap="square" rtlCol="0" anchor="t">
            <a:spAutoFit/>
          </a:bodyPr>
          <a:p>
            <a:pPr marL="285750" indent="-285750">
              <a:buFont typeface="Wingdings" panose="05000000000000000000" charset="0"/>
              <a:buChar char="l"/>
            </a:pPr>
            <a:r>
              <a:t>该客户是一家大型厨卫企业</a:t>
            </a:r>
            <a:r>
              <a:rPr lang="zh-CN">
                <a:ea typeface="宋体" panose="02010600030101010101" pitchFamily="2" charset="-122"/>
              </a:rPr>
              <a:t>，</a:t>
            </a:r>
            <a:r>
              <a:t>在全球范围内拥有数千家门店，上万个销售网点，有着丰富的线上和线下渠道资源。</a:t>
            </a:r>
          </a:p>
        </p:txBody>
      </p:sp>
      <p:pic>
        <p:nvPicPr>
          <p:cNvPr id="4" name="图片 3"/>
          <p:cNvPicPr>
            <a:picLocks noChangeAspect="1"/>
          </p:cNvPicPr>
          <p:nvPr>
            <p:custDataLst>
              <p:tags r:id="rId2"/>
            </p:custDataLst>
          </p:nvPr>
        </p:nvPicPr>
        <p:blipFill>
          <a:blip r:embed="rId3"/>
          <a:stretch>
            <a:fillRect/>
          </a:stretch>
        </p:blipFill>
        <p:spPr>
          <a:xfrm>
            <a:off x="611505" y="2578735"/>
            <a:ext cx="3100705" cy="3650615"/>
          </a:xfrm>
          <a:prstGeom prst="rect">
            <a:avLst/>
          </a:prstGeom>
        </p:spPr>
      </p:pic>
      <p:sp>
        <p:nvSpPr>
          <p:cNvPr id="3" name="文本框 2"/>
          <p:cNvSpPr txBox="1"/>
          <p:nvPr/>
        </p:nvSpPr>
        <p:spPr>
          <a:xfrm>
            <a:off x="4493895" y="2225040"/>
            <a:ext cx="7162165" cy="922020"/>
          </a:xfrm>
          <a:prstGeom prst="rect">
            <a:avLst/>
          </a:prstGeom>
          <a:noFill/>
        </p:spPr>
        <p:txBody>
          <a:bodyPr wrap="square" rtlCol="0" anchor="t">
            <a:spAutoFit/>
          </a:bodyPr>
          <a:p>
            <a:pPr algn="ctr"/>
            <a:r>
              <a:rPr lang="zh-CN" altLang="en-US"/>
              <a:t>客户需求</a:t>
            </a:r>
            <a:endParaRPr lang="zh-CN" altLang="en-US"/>
          </a:p>
          <a:p>
            <a:pPr marL="285750" indent="-285750">
              <a:buFont typeface="Wingdings" panose="05000000000000000000" charset="0"/>
              <a:buChar char="l"/>
            </a:pPr>
            <a:r>
              <a:rPr lang="zh-CN" altLang="en-US"/>
              <a:t>商城和小能应用，阿里云部署，要求短时间内迁移完成；</a:t>
            </a:r>
            <a:endParaRPr lang="zh-CN" altLang="en-US"/>
          </a:p>
          <a:p>
            <a:pPr marL="285750" indent="-285750">
              <a:buFont typeface="Wingdings" panose="05000000000000000000" charset="0"/>
              <a:buChar char="l"/>
            </a:pPr>
            <a:r>
              <a:rPr lang="zh-CN" altLang="en-US"/>
              <a:t>平滑迁移，业务中断时间短，且无法重新部署应用。</a:t>
            </a:r>
            <a:endParaRPr lang="zh-CN" altLang="en-US"/>
          </a:p>
        </p:txBody>
      </p:sp>
      <p:sp>
        <p:nvSpPr>
          <p:cNvPr id="8" name="文本框 7"/>
          <p:cNvSpPr txBox="1"/>
          <p:nvPr/>
        </p:nvSpPr>
        <p:spPr>
          <a:xfrm>
            <a:off x="4493895" y="3420110"/>
            <a:ext cx="7161530" cy="1476375"/>
          </a:xfrm>
          <a:prstGeom prst="rect">
            <a:avLst/>
          </a:prstGeom>
          <a:noFill/>
        </p:spPr>
        <p:txBody>
          <a:bodyPr wrap="square" rtlCol="0" anchor="t">
            <a:spAutoFit/>
          </a:bodyPr>
          <a:p>
            <a:pPr algn="ctr"/>
            <a:r>
              <a:rPr lang="zh-CN" altLang="en-US"/>
              <a:t>迁移方案</a:t>
            </a:r>
            <a:endParaRPr lang="zh-CN" altLang="en-US"/>
          </a:p>
          <a:p>
            <a:pPr marL="285750" indent="-285750">
              <a:buFont typeface="Wingdings" panose="05000000000000000000" charset="0"/>
              <a:buChar char="l"/>
            </a:pPr>
            <a:r>
              <a:rPr lang="zh-CN" altLang="en-US"/>
              <a:t>采用ECS、RDS等标准公有云产品服务架构；</a:t>
            </a:r>
            <a:endParaRPr lang="zh-CN" altLang="en-US"/>
          </a:p>
          <a:p>
            <a:pPr marL="285750" indent="-285750">
              <a:buFont typeface="Wingdings" panose="05000000000000000000" charset="0"/>
              <a:buChar char="l"/>
            </a:pPr>
            <a:r>
              <a:rPr lang="zh-CN" altLang="en-US"/>
              <a:t>采用主机迁移工具在线迁移web应用和app应用主机，无需再部署；</a:t>
            </a:r>
            <a:endParaRPr lang="zh-CN" altLang="en-US"/>
          </a:p>
          <a:p>
            <a:pPr marL="285750" indent="-285750">
              <a:buFont typeface="Wingdings" panose="05000000000000000000" charset="0"/>
              <a:buChar char="l"/>
            </a:pPr>
            <a:r>
              <a:rPr lang="zh-CN" altLang="en-US"/>
              <a:t>采用第三方和华为DRS在线迁移MySQL和MongoDB数据，综合使用，减少中断时间。</a:t>
            </a:r>
            <a:endParaRPr lang="zh-CN" altLang="en-US"/>
          </a:p>
        </p:txBody>
      </p:sp>
      <p:sp>
        <p:nvSpPr>
          <p:cNvPr id="9" name="文本框 8"/>
          <p:cNvSpPr txBox="1"/>
          <p:nvPr/>
        </p:nvSpPr>
        <p:spPr>
          <a:xfrm>
            <a:off x="4493895" y="5111750"/>
            <a:ext cx="7162165" cy="1198880"/>
          </a:xfrm>
          <a:prstGeom prst="rect">
            <a:avLst/>
          </a:prstGeom>
          <a:noFill/>
        </p:spPr>
        <p:txBody>
          <a:bodyPr wrap="square" rtlCol="0" anchor="t">
            <a:spAutoFit/>
          </a:bodyPr>
          <a:p>
            <a:pPr algn="ctr"/>
            <a:r>
              <a:rPr lang="zh-CN" altLang="en-US"/>
              <a:t>客户收益</a:t>
            </a:r>
            <a:endParaRPr lang="zh-CN" altLang="en-US"/>
          </a:p>
          <a:p>
            <a:pPr marL="285750" indent="-285750">
              <a:buFont typeface="Wingdings" panose="05000000000000000000" charset="0"/>
              <a:buChar char="l"/>
            </a:pPr>
            <a:r>
              <a:rPr lang="zh-CN" altLang="en-US"/>
              <a:t>顺利完成业务迁移割接至华为云，业务未因迁移而受影响；</a:t>
            </a:r>
            <a:endParaRPr lang="zh-CN" altLang="en-US"/>
          </a:p>
          <a:p>
            <a:pPr marL="285750" indent="-285750">
              <a:buFont typeface="Wingdings" panose="05000000000000000000" charset="0"/>
              <a:buChar char="l"/>
            </a:pPr>
            <a:r>
              <a:rPr lang="zh-CN" altLang="en-US"/>
              <a:t>减低运维成本，优化架构，采用RDS-MySQL和DCS-Memcached服务。</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206" name="picture 277"/>
          <p:cNvPicPr>
            <a:picLocks noChangeAspect="1"/>
          </p:cNvPicPr>
          <p:nvPr/>
        </p:nvPicPr>
        <p:blipFill>
          <a:blip r:embed="rId1"/>
          <a:stretch>
            <a:fillRect/>
          </a:stretch>
        </p:blipFill>
        <p:spPr>
          <a:xfrm rot="21600000">
            <a:off x="0" y="0"/>
            <a:ext cx="1843967" cy="976798"/>
          </a:xfrm>
          <a:prstGeom prst="rect">
            <a:avLst/>
          </a:prstGeom>
        </p:spPr>
      </p:pic>
      <p:sp>
        <p:nvSpPr>
          <p:cNvPr id="1048677" name="textbox 286"/>
          <p:cNvSpPr/>
          <p:nvPr/>
        </p:nvSpPr>
        <p:spPr>
          <a:xfrm>
            <a:off x="1978660" y="467360"/>
            <a:ext cx="5079365" cy="3549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90000"/>
              </a:lnSpc>
            </a:pPr>
            <a:r>
              <a:rPr 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上云迁移案例</a:t>
            </a:r>
            <a:r>
              <a:rPr lang="en-US" altLang="zh-CN"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2-</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迁移</a:t>
            </a:r>
            <a:r>
              <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rPr>
              <a:t>方案</a:t>
            </a:r>
            <a:endParaRPr lang="zh-CN" altLang="en-US" sz="240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2"/>
            </p:custDataLst>
          </p:nvPr>
        </p:nvPicPr>
        <p:blipFill>
          <a:blip r:embed="rId3"/>
          <a:stretch>
            <a:fillRect/>
          </a:stretch>
        </p:blipFill>
        <p:spPr>
          <a:xfrm>
            <a:off x="647065" y="1176020"/>
            <a:ext cx="10898505" cy="54063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5" name=""/>
        <p:cNvGrpSpPr/>
        <p:nvPr/>
      </p:nvGrpSpPr>
      <p:grpSpPr>
        <a:xfrm>
          <a:off x="0" y="0"/>
          <a:ext cx="0" cy="0"/>
          <a:chOff x="0" y="0"/>
          <a:chExt cx="0" cy="0"/>
        </a:xfrm>
      </p:grpSpPr>
      <p:pic>
        <p:nvPicPr>
          <p:cNvPr id="2097152" name="picture 1"/>
          <p:cNvPicPr>
            <a:picLocks noChangeAspect="1"/>
          </p:cNvPicPr>
          <p:nvPr/>
        </p:nvPicPr>
        <p:blipFill>
          <a:blip r:embed="rId1"/>
          <a:stretch>
            <a:fillRect/>
          </a:stretch>
        </p:blipFill>
        <p:spPr>
          <a:xfrm rot="21600000">
            <a:off x="0" y="0"/>
            <a:ext cx="12192000" cy="6858000"/>
          </a:xfrm>
          <a:prstGeom prst="rect">
            <a:avLst/>
          </a:prstGeom>
        </p:spPr>
      </p:pic>
      <p:sp>
        <p:nvSpPr>
          <p:cNvPr id="1048576" name="textbox 2"/>
          <p:cNvSpPr/>
          <p:nvPr/>
        </p:nvSpPr>
        <p:spPr>
          <a:xfrm>
            <a:off x="243205" y="2568575"/>
            <a:ext cx="8538845" cy="1721485"/>
          </a:xfrm>
          <a:prstGeom prst="rect">
            <a:avLst/>
          </a:prstGeom>
        </p:spPr>
        <p:txBody>
          <a:bodyPr vert="horz" wrap="square" lIns="0" tIns="0" rIns="0" bIns="0"/>
          <a:p>
            <a:pPr algn="l" rtl="0" eaLnBrk="0">
              <a:lnSpc>
                <a:spcPct val="80000"/>
              </a:lnSpc>
            </a:pPr>
            <a:endParaRPr lang="en-US" altLang="en-US" sz="6000" dirty="0"/>
          </a:p>
          <a:p>
            <a:pPr marL="12700" algn="l" rtl="0" eaLnBrk="0">
              <a:lnSpc>
                <a:spcPct val="90000"/>
              </a:lnSpc>
            </a:pPr>
            <a:r>
              <a:rPr lang="en-US" altLang="zh-CN" sz="60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         THANKS</a:t>
            </a:r>
            <a:endParaRPr lang="en-US" altLang="en-US" sz="6000" dirty="0"/>
          </a:p>
          <a:p>
            <a:pPr algn="l" rtl="0" eaLnBrk="0">
              <a:lnSpc>
                <a:spcPct val="110000"/>
              </a:lnSpc>
            </a:pPr>
            <a:endParaRPr lang="en-US" altLang="en-US" sz="6000" dirty="0"/>
          </a:p>
          <a:p>
            <a:pPr marL="739775" algn="l" rtl="0" eaLnBrk="0">
              <a:lnSpc>
                <a:spcPct val="90000"/>
              </a:lnSpc>
              <a:spcBef>
                <a:spcPts val="0"/>
              </a:spcBef>
            </a:pPr>
            <a:endParaRPr sz="6000" spc="2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739775" algn="l" rtl="0" eaLnBrk="0">
              <a:lnSpc>
                <a:spcPct val="90000"/>
              </a:lnSpc>
              <a:spcBef>
                <a:spcPts val="0"/>
              </a:spcBef>
            </a:pPr>
            <a:endParaRPr lang="en-US" altLang="en-US" sz="6000" dirty="0"/>
          </a:p>
          <a:p>
            <a:pPr marL="739775" algn="l" rtl="0" eaLnBrk="0">
              <a:lnSpc>
                <a:spcPct val="90000"/>
              </a:lnSpc>
              <a:spcBef>
                <a:spcPts val="0"/>
              </a:spcBef>
            </a:pPr>
            <a:endParaRPr lang="en-US" altLang="en-US" sz="6000" dirty="0"/>
          </a:p>
        </p:txBody>
      </p:sp>
      <p:sp>
        <p:nvSpPr>
          <p:cNvPr id="1048577" name="文本框 16"/>
          <p:cNvSpPr txBox="1"/>
          <p:nvPr/>
        </p:nvSpPr>
        <p:spPr>
          <a:xfrm>
            <a:off x="2095559" y="1867851"/>
            <a:ext cx="5821680" cy="64516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pPr>
            <a:r>
              <a:rPr 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四川新拓软</a:t>
            </a:r>
            <a:r>
              <a:rPr lang="zh-CN" sz="3600" spc="100" dirty="0">
                <a:ln w="9525"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讯科技有限公司</a:t>
            </a:r>
            <a:endParaRPr kumimoji="0" lang="zh-CN" altLang="en-US" sz="4800" b="0"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LnTx/>
              <a:uFillTx/>
              <a:latin typeface="Agency FB" panose="020B0503020202020204" pitchFamily="34" charset="0"/>
              <a:ea typeface="微软雅黑" panose="020B0503020204020204" charset="-122"/>
            </a:endParaRPr>
          </a:p>
        </p:txBody>
      </p:sp>
      <p:pic>
        <p:nvPicPr>
          <p:cNvPr id="2097153" name="图片 4"/>
          <p:cNvPicPr>
            <a:picLocks noChangeAspect="1"/>
          </p:cNvPicPr>
          <p:nvPr>
            <p:custDataLst>
              <p:tags r:id="rId2"/>
            </p:custDataLst>
          </p:nvPr>
        </p:nvPicPr>
        <p:blipFill>
          <a:blip r:embed="rId3"/>
          <a:stretch>
            <a:fillRect/>
          </a:stretch>
        </p:blipFill>
        <p:spPr>
          <a:xfrm>
            <a:off x="608965" y="1469390"/>
            <a:ext cx="1590675" cy="1209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pic>
        <p:nvPicPr>
          <p:cNvPr id="2097171" name="picture 108"/>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583" name="textbox 109"/>
          <p:cNvSpPr/>
          <p:nvPr>
            <p:custDataLst>
              <p:tags r:id="rId3"/>
            </p:custDataLst>
          </p:nvPr>
        </p:nvSpPr>
        <p:spPr>
          <a:xfrm>
            <a:off x="2000434" y="407822"/>
            <a:ext cx="6370954" cy="419734"/>
          </a:xfrm>
          <a:prstGeom prst="rect">
            <a:avLst/>
          </a:prstGeom>
        </p:spPr>
        <p:txBody>
          <a:bodyPr vert="horz" wrap="square" lIns="0" tIns="0" rIns="0" bIns="0"/>
          <a:p>
            <a:pPr algn="l" rtl="0" eaLnBrk="0">
              <a:lnSpc>
                <a:spcPct val="83000"/>
              </a:lnSpc>
            </a:pPr>
            <a:endParaRPr lang="en-US" altLang="en-US" sz="100" dirty="0"/>
          </a:p>
          <a:p>
            <a:pPr marL="12700" algn="l" rtl="0" eaLnBrk="0">
              <a:lnSpc>
                <a:spcPts val="3100"/>
              </a:lnSpc>
            </a:pPr>
            <a:r>
              <a:rPr lang="zh-CN"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上云迁移常见场景（</a:t>
            </a:r>
            <a:r>
              <a:rPr lang="en-US" altLang="zh-CN"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2</a:t>
            </a:r>
            <a:r>
              <a:rPr lang="zh-CN" altLang="en-US"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rPr>
              <a:t>）</a:t>
            </a:r>
            <a:endParaRPr lang="zh-CN" altLang="en-US" sz="2400" spc="3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4"/>
            </p:custDataLst>
          </p:nvPr>
        </p:nvPicPr>
        <p:blipFill>
          <a:blip r:embed="rId5"/>
          <a:srcRect l="2795" t="11828" r="2729" b="1301"/>
          <a:stretch>
            <a:fillRect/>
          </a:stretch>
        </p:blipFill>
        <p:spPr>
          <a:xfrm>
            <a:off x="762635" y="1243330"/>
            <a:ext cx="10788015" cy="5035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pic>
        <p:nvPicPr>
          <p:cNvPr id="2097198" name="picture 187"/>
          <p:cNvPicPr>
            <a:picLocks noChangeAspect="1"/>
          </p:cNvPicPr>
          <p:nvPr/>
        </p:nvPicPr>
        <p:blipFill>
          <a:blip r:embed="rId1"/>
          <a:stretch>
            <a:fillRect/>
          </a:stretch>
        </p:blipFill>
        <p:spPr>
          <a:xfrm rot="21600000">
            <a:off x="0" y="0"/>
            <a:ext cx="1843967" cy="976798"/>
          </a:xfrm>
          <a:prstGeom prst="rect">
            <a:avLst/>
          </a:prstGeom>
        </p:spPr>
      </p:pic>
      <p:sp>
        <p:nvSpPr>
          <p:cNvPr id="1048619" name="textbox 197"/>
          <p:cNvSpPr/>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上云迁移服务</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内容</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47" name="path"/>
          <p:cNvSpPr/>
          <p:nvPr/>
        </p:nvSpPr>
        <p:spPr>
          <a:xfrm>
            <a:off x="1398248" y="1017964"/>
            <a:ext cx="9904510" cy="33691"/>
          </a:xfrm>
          <a:custGeom>
            <a:avLst/>
            <a:gdLst/>
            <a:ahLst/>
            <a:cxnLst/>
            <a:rect l="0" t="0" r="0" b="0"/>
            <a:pathLst>
              <a:path w="15597" h="53">
                <a:moveTo>
                  <a:pt x="15554" y="10"/>
                </a:moveTo>
                <a:cubicBezTo>
                  <a:pt x="15572" y="10"/>
                  <a:pt x="15587" y="24"/>
                  <a:pt x="15587" y="43"/>
                </a:cubicBezTo>
              </a:path>
            </a:pathLst>
          </a:custGeom>
          <a:noFill/>
          <a:ln w="12700" cap="flat">
            <a:solidFill>
              <a:srgbClr val="E10F32">
                <a:alpha val="100000"/>
              </a:srgbClr>
            </a:solidFill>
            <a:prstDash val="dash"/>
            <a:miter lim="800000"/>
          </a:ln>
        </p:spPr>
        <p:txBody>
          <a:bodyPr rtlCol="0"/>
          <a:p>
            <a:pPr algn="ctr"/>
            <a:endParaRPr lang="zh-CN" altLang="en-US"/>
          </a:p>
        </p:txBody>
      </p:sp>
      <p:sp>
        <p:nvSpPr>
          <p:cNvPr id="1048655" name="path"/>
          <p:cNvSpPr/>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2"/>
            </p:custDataLst>
          </p:nvPr>
        </p:nvPicPr>
        <p:blipFill>
          <a:blip r:embed="rId3"/>
          <a:stretch>
            <a:fillRect/>
          </a:stretch>
        </p:blipFill>
        <p:spPr>
          <a:xfrm>
            <a:off x="668020" y="1238250"/>
            <a:ext cx="10819765" cy="49491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上云迁移实施</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流程</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47" name="path"/>
          <p:cNvSpPr/>
          <p:nvPr>
            <p:custDataLst>
              <p:tags r:id="rId4"/>
            </p:custDataLst>
          </p:nvPr>
        </p:nvSpPr>
        <p:spPr>
          <a:xfrm>
            <a:off x="1398248" y="1017964"/>
            <a:ext cx="9904510" cy="33691"/>
          </a:xfrm>
          <a:custGeom>
            <a:avLst/>
            <a:gdLst/>
            <a:ahLst/>
            <a:cxnLst/>
            <a:rect l="0" t="0" r="0" b="0"/>
            <a:pathLst>
              <a:path w="15597" h="53">
                <a:moveTo>
                  <a:pt x="15554" y="10"/>
                </a:moveTo>
                <a:cubicBezTo>
                  <a:pt x="15572" y="10"/>
                  <a:pt x="15587" y="24"/>
                  <a:pt x="15587" y="43"/>
                </a:cubicBezTo>
              </a:path>
            </a:pathLst>
          </a:custGeom>
          <a:noFill/>
          <a:ln w="12700" cap="flat">
            <a:solidFill>
              <a:srgbClr val="E10F32">
                <a:alpha val="100000"/>
              </a:srgbClr>
            </a:solidFill>
            <a:prstDash val="dash"/>
            <a:miter lim="800000"/>
          </a:ln>
        </p:spPr>
        <p:txBody>
          <a:bodyPr rtlCol="0"/>
          <a:p>
            <a:pPr algn="ctr"/>
            <a:endParaRPr lang="zh-CN" altLang="en-US"/>
          </a:p>
        </p:txBody>
      </p:sp>
      <p:sp>
        <p:nvSpPr>
          <p:cNvPr id="1048655" name="path"/>
          <p:cNvSpPr/>
          <p:nvPr>
            <p:custDataLst>
              <p:tags r:id="rId5"/>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5" name="图片 4"/>
          <p:cNvPicPr>
            <a:picLocks noChangeAspect="1"/>
          </p:cNvPicPr>
          <p:nvPr>
            <p:custDataLst>
              <p:tags r:id="rId6"/>
            </p:custDataLst>
          </p:nvPr>
        </p:nvPicPr>
        <p:blipFill>
          <a:blip r:embed="rId7"/>
          <a:stretch>
            <a:fillRect/>
          </a:stretch>
        </p:blipFill>
        <p:spPr>
          <a:xfrm>
            <a:off x="570230" y="1506220"/>
            <a:ext cx="11050905" cy="45904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信息</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收集</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47" name="path"/>
          <p:cNvSpPr/>
          <p:nvPr>
            <p:custDataLst>
              <p:tags r:id="rId4"/>
            </p:custDataLst>
          </p:nvPr>
        </p:nvSpPr>
        <p:spPr>
          <a:xfrm>
            <a:off x="1398248" y="1017964"/>
            <a:ext cx="9904510" cy="33691"/>
          </a:xfrm>
          <a:custGeom>
            <a:avLst/>
            <a:gdLst/>
            <a:ahLst/>
            <a:cxnLst/>
            <a:rect l="0" t="0" r="0" b="0"/>
            <a:pathLst>
              <a:path w="15597" h="53">
                <a:moveTo>
                  <a:pt x="15554" y="10"/>
                </a:moveTo>
                <a:cubicBezTo>
                  <a:pt x="15572" y="10"/>
                  <a:pt x="15587" y="24"/>
                  <a:pt x="15587" y="43"/>
                </a:cubicBezTo>
              </a:path>
            </a:pathLst>
          </a:custGeom>
          <a:noFill/>
          <a:ln w="12700" cap="flat">
            <a:solidFill>
              <a:srgbClr val="E10F32">
                <a:alpha val="100000"/>
              </a:srgbClr>
            </a:solidFill>
            <a:prstDash val="dash"/>
            <a:miter lim="800000"/>
          </a:ln>
        </p:spPr>
        <p:txBody>
          <a:bodyPr rtlCol="0"/>
          <a:p>
            <a:pPr algn="ctr"/>
            <a:endParaRPr lang="zh-CN" altLang="en-US"/>
          </a:p>
        </p:txBody>
      </p:sp>
      <p:sp>
        <p:nvSpPr>
          <p:cNvPr id="1048655" name="path"/>
          <p:cNvSpPr/>
          <p:nvPr>
            <p:custDataLst>
              <p:tags r:id="rId5"/>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6"/>
            </p:custDataLst>
          </p:nvPr>
        </p:nvPicPr>
        <p:blipFill>
          <a:blip r:embed="rId7"/>
          <a:stretch>
            <a:fillRect/>
          </a:stretch>
        </p:blipFill>
        <p:spPr>
          <a:xfrm>
            <a:off x="1844040" y="1026160"/>
            <a:ext cx="7151370" cy="5592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多维度应用</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评估分析</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3" name="图片 2"/>
          <p:cNvPicPr>
            <a:picLocks noChangeAspect="1"/>
          </p:cNvPicPr>
          <p:nvPr>
            <p:custDataLst>
              <p:tags r:id="rId5"/>
            </p:custDataLst>
          </p:nvPr>
        </p:nvPicPr>
        <p:blipFill>
          <a:blip r:embed="rId6"/>
          <a:stretch>
            <a:fillRect/>
          </a:stretch>
        </p:blipFill>
        <p:spPr>
          <a:xfrm>
            <a:off x="562610" y="1362710"/>
            <a:ext cx="11066145" cy="5067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98" name="picture 187"/>
          <p:cNvPicPr>
            <a:picLocks noChangeAspect="1"/>
          </p:cNvPicPr>
          <p:nvPr>
            <p:custDataLst>
              <p:tags r:id="rId1"/>
            </p:custDataLst>
          </p:nvPr>
        </p:nvPicPr>
        <p:blipFill>
          <a:blip r:embed="rId2"/>
          <a:stretch>
            <a:fillRect/>
          </a:stretch>
        </p:blipFill>
        <p:spPr>
          <a:xfrm rot="21600000">
            <a:off x="0" y="0"/>
            <a:ext cx="1843967" cy="976798"/>
          </a:xfrm>
          <a:prstGeom prst="rect">
            <a:avLst/>
          </a:prstGeom>
        </p:spPr>
      </p:pic>
      <p:sp>
        <p:nvSpPr>
          <p:cNvPr id="1048619" name="textbox 197"/>
          <p:cNvSpPr/>
          <p:nvPr>
            <p:custDataLst>
              <p:tags r:id="rId3"/>
            </p:custDataLst>
          </p:nvPr>
        </p:nvSpPr>
        <p:spPr>
          <a:xfrm>
            <a:off x="1989455" y="407670"/>
            <a:ext cx="3616325" cy="450215"/>
          </a:xfrm>
          <a:prstGeom prst="rect">
            <a:avLst/>
          </a:prstGeom>
        </p:spPr>
        <p:txBody>
          <a:bodyPr vert="horz" wrap="square" lIns="0" tIns="0" rIns="0" bIns="0"/>
          <a:p>
            <a:pPr algn="l" rtl="0" eaLnBrk="0">
              <a:lnSpc>
                <a:spcPct val="118000"/>
              </a:lnSpc>
            </a:pPr>
            <a:endParaRPr lang="en-US" altLang="en-US" sz="400" dirty="0"/>
          </a:p>
          <a:p>
            <a:pPr marL="12700" algn="l" rtl="0" eaLnBrk="0">
              <a:lnSpc>
                <a:spcPct val="90000"/>
              </a:lnSpc>
              <a:spcBef>
                <a:spcPts val="5"/>
              </a:spcBef>
            </a:pP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迁移风险评估和策略</a:t>
            </a:r>
            <a:r>
              <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rPr>
              <a:t>制定</a:t>
            </a:r>
            <a:endParaRPr lang="zh-CN" sz="2400" spc="-10" dirty="0">
              <a:solidFill>
                <a:srgbClr val="40404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48655" name="path"/>
          <p:cNvSpPr/>
          <p:nvPr>
            <p:custDataLst>
              <p:tags r:id="rId4"/>
            </p:custDataLst>
          </p:nvPr>
        </p:nvSpPr>
        <p:spPr>
          <a:xfrm>
            <a:off x="1288309" y="4212738"/>
            <a:ext cx="83557" cy="83557"/>
          </a:xfrm>
          <a:custGeom>
            <a:avLst/>
            <a:gdLst/>
            <a:ahLst/>
            <a:cxnLst/>
            <a:rect l="0" t="0" r="0" b="0"/>
            <a:pathLst>
              <a:path w="131" h="131">
                <a:moveTo>
                  <a:pt x="10" y="121"/>
                </a:moveTo>
                <a:cubicBezTo>
                  <a:pt x="10" y="59"/>
                  <a:pt x="59" y="10"/>
                  <a:pt x="121" y="10"/>
                </a:cubicBezTo>
              </a:path>
            </a:pathLst>
          </a:custGeom>
          <a:noFill/>
          <a:ln w="12700" cap="flat">
            <a:solidFill>
              <a:srgbClr val="BEC0C6">
                <a:alpha val="100000"/>
              </a:srgbClr>
            </a:solidFill>
            <a:prstDash val="dash"/>
            <a:miter lim="800000"/>
          </a:ln>
        </p:spPr>
        <p:txBody>
          <a:bodyPr rtlCol="0"/>
          <a:p>
            <a:pPr algn="ctr"/>
            <a:endParaRPr lang="zh-CN" altLang="en-US"/>
          </a:p>
        </p:txBody>
      </p:sp>
      <p:pic>
        <p:nvPicPr>
          <p:cNvPr id="2" name="图片 1"/>
          <p:cNvPicPr>
            <a:picLocks noChangeAspect="1"/>
          </p:cNvPicPr>
          <p:nvPr>
            <p:custDataLst>
              <p:tags r:id="rId5"/>
            </p:custDataLst>
          </p:nvPr>
        </p:nvPicPr>
        <p:blipFill>
          <a:blip r:embed="rId6"/>
          <a:stretch>
            <a:fillRect/>
          </a:stretch>
        </p:blipFill>
        <p:spPr>
          <a:xfrm>
            <a:off x="339090" y="1563370"/>
            <a:ext cx="11514455" cy="3910965"/>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5343525" y="3858895"/>
            <a:ext cx="1750060" cy="149034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OWVmNTNmZmJlMDVjMGE4ZWE2Nzk0NDM2NGUxN2NkNTQ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1585</Words>
  <Application>WPS 演示</Application>
  <PresentationFormat/>
  <Paragraphs>130</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宋体</vt:lpstr>
      <vt:lpstr>Wingdings</vt:lpstr>
      <vt:lpstr>微软雅黑</vt:lpstr>
      <vt:lpstr>Agency FB</vt:lpstr>
      <vt:lpstr>Trebuchet MS</vt:lpstr>
      <vt:lpstr>Arial Unicode MS</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ELS-AN00</dc:creator>
  <cp:lastModifiedBy>霕</cp:lastModifiedBy>
  <cp:revision>9</cp:revision>
  <dcterms:created xsi:type="dcterms:W3CDTF">2023-09-18T06:35:00Z</dcterms:created>
  <dcterms:modified xsi:type="dcterms:W3CDTF">2023-09-19T02:22:30Z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2023-03-02T23:00:36Z</vt:filetime>
  </property>
  <property fmtid="{D5CDD505-2E9C-101B-9397-08002B2CF9AE}" pid="4" name="UsrData">
    <vt:lpwstr>63fda6774e2c48c83f7349a4</vt:lpwstr>
  </property>
  <property fmtid="{D5CDD505-2E9C-101B-9397-08002B2CF9AE}" pid="5" name="ICV">
    <vt:lpwstr>2330E308300A4425AD98663579A03E34_12</vt:lpwstr>
  </property>
  <property fmtid="{D5CDD505-2E9C-101B-9397-08002B2CF9AE}" pid="6" name="KSOProductBuildVer">
    <vt:lpwstr>2052-12.1.0.15374</vt:lpwstr>
  </property>
</Properties>
</file>